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64" r:id="rId6"/>
    <p:sldId id="262" r:id="rId7"/>
    <p:sldId id="265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than Coo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2-29T19:04:28.707" idx="1">
    <p:pos x="-221" y="46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2-29T19:04:28.707" idx="2">
    <p:pos x="-221" y="46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2-29T19:04:28.707" idx="3">
    <p:pos x="-221" y="46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12517-0320-AA45-AD33-9C397FD07DB3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FEA8-644E-914C-AF2E-EF4BBC512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8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overview, multi-slide:  1. subsurface thermal hydrology, 2. surface hydrology, 3. surface energy balance, 4. snow, 5. met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658D45-B16C-4CA3-8C44-42739D30E60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overview, multi-slide:  1. subsurface thermal hydrology, 2. surface hydrology, 3. surface energy balance, 4. snow, 5. met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658D45-B16C-4CA3-8C44-42739D30E60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remove these boxes in favor of boxes like the fire</a:t>
            </a:r>
            <a:r>
              <a:rPr lang="en-US" baseline="0" dirty="0" smtClean="0"/>
              <a:t> boxes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658D45-B16C-4CA3-8C44-42739D30E60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0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remove these boxes in favor of boxes like the fire</a:t>
            </a:r>
            <a:r>
              <a:rPr lang="en-US" baseline="0" dirty="0" smtClean="0"/>
              <a:t> boxes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658D45-B16C-4CA3-8C44-42739D30E60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0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4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3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44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2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4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1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0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0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5AD8D-8042-3646-AB35-62552530B86E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02905-30E6-0D49-BCB6-6C6E7EE42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2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892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he Advanced Terrestrial Simulator </a:t>
            </a:r>
            <a:br>
              <a:rPr lang="en-US" dirty="0" smtClean="0"/>
            </a:br>
            <a:r>
              <a:rPr lang="en-US" dirty="0" smtClean="0"/>
              <a:t>tutorial: 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50005"/>
            <a:ext cx="6400800" cy="1752600"/>
          </a:xfrm>
        </p:spPr>
        <p:txBody>
          <a:bodyPr/>
          <a:lstStyle/>
          <a:p>
            <a:r>
              <a:rPr lang="en-US" dirty="0" smtClean="0"/>
              <a:t>Ethan Coon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75857" y="3350416"/>
            <a:ext cx="1784324" cy="2256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0" algn="ctr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en-US" sz="1600" b="1" dirty="0" smtClean="0"/>
              <a:t>LANL-EES</a:t>
            </a:r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Adam </a:t>
            </a:r>
            <a:r>
              <a:rPr lang="en-US" sz="1600" dirty="0" err="1" smtClean="0"/>
              <a:t>Atchley</a:t>
            </a:r>
            <a:endParaRPr lang="en-US" sz="1600" dirty="0" smtClean="0"/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Eugene </a:t>
            </a:r>
            <a:r>
              <a:rPr lang="en-US" sz="1600" dirty="0" err="1" smtClean="0"/>
              <a:t>Kikinzon</a:t>
            </a:r>
            <a:endParaRPr lang="en-US" sz="1600" dirty="0" smtClean="0"/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Dylan Harp</a:t>
            </a:r>
          </a:p>
          <a:p>
            <a:pPr algn="ctr">
              <a:spcBef>
                <a:spcPts val="300"/>
              </a:spcBef>
            </a:pPr>
            <a:r>
              <a:rPr lang="en-US" sz="1600" dirty="0" err="1" smtClean="0"/>
              <a:t>Chonggang</a:t>
            </a:r>
            <a:r>
              <a:rPr lang="en-US" sz="1600" dirty="0" smtClean="0"/>
              <a:t> </a:t>
            </a:r>
            <a:r>
              <a:rPr lang="en-US" sz="1600" dirty="0" err="1" smtClean="0"/>
              <a:t>Xu</a:t>
            </a:r>
            <a:endParaRPr lang="en-US" sz="1600" dirty="0" smtClean="0"/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Lucia Short</a:t>
            </a:r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Terry </a:t>
            </a:r>
            <a:r>
              <a:rPr lang="en-US" sz="1600" dirty="0" smtClean="0"/>
              <a:t>Miller</a:t>
            </a:r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800" dirty="0" smtClean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604067" y="3350416"/>
            <a:ext cx="1784324" cy="1901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0" algn="ctr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en-US" sz="1600" b="1" dirty="0" smtClean="0"/>
              <a:t>LANL-T,CCS</a:t>
            </a:r>
          </a:p>
          <a:p>
            <a:pPr algn="ctr">
              <a:spcBef>
                <a:spcPts val="300"/>
              </a:spcBef>
            </a:pPr>
            <a:r>
              <a:rPr lang="en-US" sz="1600" dirty="0"/>
              <a:t>David </a:t>
            </a:r>
            <a:r>
              <a:rPr lang="en-US" sz="1600" dirty="0" smtClean="0"/>
              <a:t>Moulton</a:t>
            </a:r>
          </a:p>
          <a:p>
            <a:pPr algn="ctr">
              <a:spcBef>
                <a:spcPts val="300"/>
              </a:spcBef>
            </a:pPr>
            <a:r>
              <a:rPr lang="en-US" sz="1600" dirty="0" err="1" smtClean="0"/>
              <a:t>Daniil</a:t>
            </a:r>
            <a:r>
              <a:rPr lang="en-US" sz="1600" dirty="0" smtClean="0"/>
              <a:t> </a:t>
            </a:r>
            <a:r>
              <a:rPr lang="en-US" sz="1600" dirty="0" err="1"/>
              <a:t>Svyatsky</a:t>
            </a:r>
            <a:endParaRPr lang="en-US" sz="1600" dirty="0"/>
          </a:p>
          <a:p>
            <a:pPr algn="ctr">
              <a:spcBef>
                <a:spcPts val="300"/>
              </a:spcBef>
            </a:pPr>
            <a:r>
              <a:rPr lang="en-US" sz="1600" dirty="0" err="1"/>
              <a:t>Rao</a:t>
            </a:r>
            <a:r>
              <a:rPr lang="en-US" sz="1600" dirty="0"/>
              <a:t> </a:t>
            </a:r>
            <a:r>
              <a:rPr lang="en-US" sz="1600" dirty="0" err="1"/>
              <a:t>Garimella</a:t>
            </a:r>
            <a:endParaRPr lang="en-US" sz="1600" dirty="0"/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Markus Berndt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endParaRPr lang="en-US" sz="1800" dirty="0" smtClean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170460" y="3350416"/>
            <a:ext cx="1784324" cy="1901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0" algn="ctr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</a:pPr>
            <a:r>
              <a:rPr lang="en-US" sz="1600" b="1" dirty="0" smtClean="0"/>
              <a:t>ORNL</a:t>
            </a:r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Scott Painter</a:t>
            </a:r>
          </a:p>
          <a:p>
            <a:pPr algn="ctr">
              <a:spcBef>
                <a:spcPts val="300"/>
              </a:spcBef>
            </a:pPr>
            <a:r>
              <a:rPr lang="en-US" sz="1600" dirty="0" smtClean="0"/>
              <a:t>Ahmad Jan</a:t>
            </a:r>
            <a:endParaRPr lang="en-US" sz="1600" dirty="0"/>
          </a:p>
          <a:p>
            <a:pPr algn="ctr"/>
            <a:endParaRPr lang="en-US" sz="1600" dirty="0" smtClean="0"/>
          </a:p>
          <a:p>
            <a:pPr algn="ctr"/>
            <a:r>
              <a:rPr lang="en-US" sz="1600" b="1" dirty="0" smtClean="0"/>
              <a:t>SNL</a:t>
            </a:r>
          </a:p>
          <a:p>
            <a:pPr algn="ctr"/>
            <a:r>
              <a:rPr lang="en-US" sz="1600" dirty="0" smtClean="0"/>
              <a:t>Alicia </a:t>
            </a:r>
            <a:r>
              <a:rPr lang="en-US" sz="1600" dirty="0" err="1" smtClean="0"/>
              <a:t>Klinvex</a:t>
            </a:r>
            <a:endParaRPr lang="en-US" sz="1600" dirty="0" smtClean="0"/>
          </a:p>
          <a:p>
            <a:pPr algn="ctr"/>
            <a:endParaRPr lang="en-US" sz="1800" dirty="0" smtClean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91526" y="5907287"/>
            <a:ext cx="8942739" cy="1901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marR="0" indent="0" algn="ctr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None/>
              <a:tabLst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sz="1600" b="1" dirty="0" smtClean="0"/>
              <a:t>Supported by a wide range of funding sources: </a:t>
            </a:r>
          </a:p>
          <a:p>
            <a:pPr>
              <a:spcBef>
                <a:spcPts val="300"/>
              </a:spcBef>
            </a:pPr>
            <a:r>
              <a:rPr lang="en-US" sz="1600" b="1" dirty="0" smtClean="0"/>
              <a:t>NGEE-Arctic, LANL-LDRD, NGEE-Tropics, IDEAS, and more</a:t>
            </a:r>
            <a:endParaRPr lang="en-US" sz="1600" dirty="0"/>
          </a:p>
          <a:p>
            <a:endParaRPr lang="en-US" sz="16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05931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95"/>
            <a:ext cx="8153400" cy="990600"/>
          </a:xfrm>
        </p:spPr>
        <p:txBody>
          <a:bodyPr/>
          <a:lstStyle/>
          <a:p>
            <a:r>
              <a:rPr lang="en-US" dirty="0" smtClean="0"/>
              <a:t>Arctic applications</a:t>
            </a:r>
            <a:endParaRPr lang="en-US" dirty="0"/>
          </a:p>
        </p:txBody>
      </p:sp>
      <p:pic>
        <p:nvPicPr>
          <p:cNvPr id="41" name="Picture 40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>
          <a:xfrm>
            <a:off x="304800" y="1524000"/>
            <a:ext cx="2293770" cy="16082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3124200"/>
            <a:ext cx="2317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urface energy balance</a:t>
            </a:r>
            <a:endParaRPr lang="en-US" sz="1600" dirty="0"/>
          </a:p>
        </p:txBody>
      </p:sp>
      <p:pic>
        <p:nvPicPr>
          <p:cNvPr id="42" name="Picture 41" descr="Screen Shot 2013-12-01 at 12.28.1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3458" r="11193" b="38093"/>
          <a:stretch/>
        </p:blipFill>
        <p:spPr>
          <a:xfrm>
            <a:off x="5638800" y="1524000"/>
            <a:ext cx="3337058" cy="152790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72200" y="3124200"/>
            <a:ext cx="2385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urface flow with energy</a:t>
            </a:r>
            <a:endParaRPr lang="en-US" sz="1600" dirty="0"/>
          </a:p>
        </p:txBody>
      </p:sp>
      <p:pic>
        <p:nvPicPr>
          <p:cNvPr id="44" name="Picture 43" descr="snow_distrib-00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10920" b="7600"/>
          <a:stretch/>
        </p:blipFill>
        <p:spPr>
          <a:xfrm>
            <a:off x="3124200" y="1524000"/>
            <a:ext cx="2908672" cy="162556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276600" y="3124200"/>
            <a:ext cx="171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now distribution</a:t>
            </a:r>
            <a:endParaRPr lang="en-US" sz="16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/>
          <a:srcRect l="3635" r="51159" b="69443"/>
          <a:stretch/>
        </p:blipFill>
        <p:spPr>
          <a:xfrm>
            <a:off x="228600" y="3581400"/>
            <a:ext cx="2726827" cy="208146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28600" y="5715000"/>
            <a:ext cx="2477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unsaturated, freezing soil</a:t>
            </a:r>
            <a:endParaRPr lang="en-US" sz="1600" dirty="0"/>
          </a:p>
        </p:txBody>
      </p:sp>
      <p:pic>
        <p:nvPicPr>
          <p:cNvPr id="48" name="Picture 47" descr="ATSPK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733800"/>
            <a:ext cx="2362200" cy="20012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352800" y="5791200"/>
            <a:ext cx="2326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</a:t>
            </a:r>
            <a:r>
              <a:rPr lang="en-US" sz="1600" dirty="0" smtClean="0"/>
              <a:t>ultiphysics framework</a:t>
            </a:r>
            <a:endParaRPr lang="en-US" sz="16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581400"/>
            <a:ext cx="2819400" cy="175869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553200" y="5410200"/>
            <a:ext cx="1815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</a:t>
            </a:r>
            <a:r>
              <a:rPr lang="en-US" sz="1600" dirty="0" smtClean="0"/>
              <a:t>eshing workflow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990600"/>
            <a:ext cx="800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Mechanistic modeling of physical processes at their native spatial and temporal scales.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397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795"/>
            <a:ext cx="8153400" cy="990600"/>
          </a:xfrm>
        </p:spPr>
        <p:txBody>
          <a:bodyPr/>
          <a:lstStyle/>
          <a:p>
            <a:r>
              <a:rPr lang="en-US" dirty="0" smtClean="0"/>
              <a:t>Watershed applications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990600"/>
            <a:ext cx="8008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Mechanistic modeling of physical processes at their native spatial and temporal scales.</a:t>
            </a:r>
            <a:endParaRPr lang="en-US" sz="1600" dirty="0"/>
          </a:p>
        </p:txBody>
      </p:sp>
      <p:pic>
        <p:nvPicPr>
          <p:cNvPr id="16" name="Picture 15" descr="veg_map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964"/>
            <a:ext cx="4414375" cy="3876037"/>
          </a:xfrm>
          <a:prstGeom prst="rect">
            <a:avLst/>
          </a:prstGeom>
        </p:spPr>
      </p:pic>
      <p:pic>
        <p:nvPicPr>
          <p:cNvPr id="18" name="Picture 17" descr="undisturbed_and_postfire-002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1"/>
          <a:stretch/>
        </p:blipFill>
        <p:spPr>
          <a:xfrm>
            <a:off x="4562954" y="2173964"/>
            <a:ext cx="4423135" cy="38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4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6125372" y="1932754"/>
            <a:ext cx="2751667" cy="3227552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Subsurface: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Richards equation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Surface: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Diffusion wave approximation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Coupled through pressure and flux continuity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8600" y="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Representations: Hydrology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7524" y="2953610"/>
            <a:ext cx="341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benchmark image, </a:t>
            </a:r>
            <a:r>
              <a:rPr lang="en-US" dirty="0" err="1" smtClean="0"/>
              <a:t>superslab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3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H="1" flipV="1">
            <a:off x="4267200" y="5257800"/>
            <a:ext cx="1219200" cy="838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051" y="3264576"/>
            <a:ext cx="3176749" cy="35934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2457" y="3509953"/>
            <a:ext cx="2682023" cy="3108157"/>
            <a:chOff x="128901" y="3044287"/>
            <a:chExt cx="2682023" cy="3108157"/>
          </a:xfrm>
        </p:grpSpPr>
        <p:pic>
          <p:nvPicPr>
            <p:cNvPr id="11" name="Picture 10" descr="areaAC_centers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494" r="6565"/>
            <a:stretch/>
          </p:blipFill>
          <p:spPr>
            <a:xfrm>
              <a:off x="141112" y="4538133"/>
              <a:ext cx="2667000" cy="1438778"/>
            </a:xfrm>
            <a:prstGeom prst="rect">
              <a:avLst/>
            </a:prstGeom>
          </p:spPr>
        </p:pic>
        <p:sp>
          <p:nvSpPr>
            <p:cNvPr id="23" name="Rounded Rectangle 22"/>
            <p:cNvSpPr/>
            <p:nvPr/>
          </p:nvSpPr>
          <p:spPr>
            <a:xfrm>
              <a:off x="128901" y="3044287"/>
              <a:ext cx="2682023" cy="3108157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Surface water: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Freeze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/thaw of ponded water</a:t>
              </a:r>
            </a:p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6251220" y="2745130"/>
            <a:ext cx="2751667" cy="3548425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Subsurface: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3-phase, Richards-like equation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Energy conservation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Freeze/thaw in partially saturated soils: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cryosuction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, density variations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Limited soil subsidence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811" y="1599309"/>
            <a:ext cx="6078578" cy="1646248"/>
            <a:chOff x="1308589" y="1571086"/>
            <a:chExt cx="6078578" cy="1646248"/>
          </a:xfrm>
        </p:grpSpPr>
        <p:pic>
          <p:nvPicPr>
            <p:cNvPr id="18" name="Picture 17" descr="areaAC_centers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" t="7156" r="-363" b="50000"/>
            <a:stretch/>
          </p:blipFill>
          <p:spPr>
            <a:xfrm>
              <a:off x="4377267" y="1704623"/>
              <a:ext cx="3009900" cy="1289567"/>
            </a:xfrm>
            <a:prstGeom prst="rect">
              <a:avLst/>
            </a:prstGeom>
          </p:spPr>
        </p:pic>
        <p:sp>
          <p:nvSpPr>
            <p:cNvPr id="27" name="Rounded Rectangle 26"/>
            <p:cNvSpPr/>
            <p:nvPr/>
          </p:nvSpPr>
          <p:spPr>
            <a:xfrm>
              <a:off x="1308589" y="1571086"/>
              <a:ext cx="6071522" cy="1646248"/>
            </a:xfrm>
            <a:prstGeom prst="round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Surface Energy Balance: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Latent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, sensible 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heat </a:t>
              </a:r>
            </a:p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      including snow/ice </a:t>
              </a:r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Snow distribution, 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aging</a:t>
              </a:r>
              <a:endPara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92500" lnSpcReduction="10000"/>
          </a:bodyPr>
          <a:lstStyle/>
          <a:p>
            <a:pPr eaLnBrk="1" latinLnBrk="0" hangingPunct="1"/>
            <a:fld id="{F0C94032-CD4C-4C25-B0C2-CEC720522D92}" type="slidenum">
              <a:rPr kumimoji="0" lang="en-US" smtClean="0"/>
              <a:pPr eaLnBrk="1" latinLnBrk="0" hangingPunct="1"/>
              <a:t>5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8600" y="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Representations: Arctic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9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2895600" y="2971800"/>
            <a:ext cx="3266947" cy="3360288"/>
            <a:chOff x="938672" y="2107323"/>
            <a:chExt cx="3266947" cy="3588888"/>
          </a:xfrm>
        </p:grpSpPr>
        <p:sp>
          <p:nvSpPr>
            <p:cNvPr id="5" name="Rectangle 4"/>
            <p:cNvSpPr/>
            <p:nvPr/>
          </p:nvSpPr>
          <p:spPr>
            <a:xfrm>
              <a:off x="957077" y="4141027"/>
              <a:ext cx="3239339" cy="358888"/>
            </a:xfrm>
            <a:prstGeom prst="rect">
              <a:avLst/>
            </a:prstGeom>
            <a:solidFill>
              <a:srgbClr val="7F531D"/>
            </a:solidFill>
            <a:ln w="12700">
              <a:solidFill>
                <a:srgbClr val="7F53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53033" y="4532687"/>
              <a:ext cx="3252586" cy="358888"/>
            </a:xfrm>
            <a:prstGeom prst="rect">
              <a:avLst/>
            </a:prstGeom>
            <a:solidFill>
              <a:srgbClr val="D88F30"/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8189" y="4933548"/>
              <a:ext cx="3247430" cy="762663"/>
            </a:xfrm>
            <a:prstGeom prst="rect">
              <a:avLst/>
            </a:prstGeom>
            <a:solidFill>
              <a:srgbClr val="D88F30"/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938672" y="3993790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37086" y="3998954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35500" y="4004118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33914" y="4009282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41531" y="3986839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148" y="3992003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93575" y="3997166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38002" y="4002330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682429" y="3979887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631963" y="3975849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360633" y="3990215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089303" y="4004581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817973" y="4018947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546643" y="4033313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293718" y="3992465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040793" y="3951617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1306778" y="2107323"/>
              <a:ext cx="1454021" cy="2020463"/>
              <a:chOff x="3119704" y="2116525"/>
              <a:chExt cx="1454021" cy="202046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345725" y="3386440"/>
                <a:ext cx="77667" cy="750548"/>
              </a:xfrm>
              <a:prstGeom prst="rect">
                <a:avLst/>
              </a:prstGeom>
              <a:solidFill>
                <a:srgbClr val="D5802A"/>
              </a:solidFill>
              <a:ln w="12700">
                <a:solidFill>
                  <a:srgbClr val="D5802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920336" y="3699317"/>
                <a:ext cx="128837" cy="432507"/>
              </a:xfrm>
              <a:prstGeom prst="rect">
                <a:avLst/>
              </a:prstGeom>
              <a:solidFill>
                <a:srgbClr val="D5802A"/>
              </a:solidFill>
              <a:ln w="12700">
                <a:solidFill>
                  <a:srgbClr val="D5802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119704" y="2549033"/>
                <a:ext cx="533754" cy="901824"/>
              </a:xfrm>
              <a:prstGeom prst="ellipse">
                <a:avLst/>
              </a:prstGeom>
              <a:solidFill>
                <a:srgbClr val="008000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3404986" y="2116525"/>
                <a:ext cx="1168739" cy="1582792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Freeform 35"/>
            <p:cNvSpPr/>
            <p:nvPr/>
          </p:nvSpPr>
          <p:spPr>
            <a:xfrm>
              <a:off x="3100532" y="3828148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188513" y="3824110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276494" y="3820072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364475" y="3834439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452457" y="3839603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3540439" y="3844767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3628421" y="3849931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725606" y="3827488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822791" y="3832652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19976" y="3837816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4017161" y="3842980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14346" y="3848144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2819400" y="1371600"/>
            <a:ext cx="3276600" cy="1509173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Canopy: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nterception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hading (evaporation)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t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ranspiration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79646"/>
                </a:solidFill>
                <a:latin typeface="Calibri" panose="020F0502020204030204" pitchFamily="34" charset="0"/>
              </a:rPr>
              <a:t>litter production</a:t>
            </a:r>
            <a:endParaRPr lang="en-US" dirty="0">
              <a:solidFill>
                <a:srgbClr val="F79646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1177" y="1905000"/>
            <a:ext cx="2682023" cy="2359822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Litter, grass: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nterception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shading (evaporation)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urface roughness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</a:rPr>
              <a:t>p</a:t>
            </a:r>
            <a:r>
              <a:rPr lang="en-US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rotection from raindrop impact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duff production </a:t>
            </a:r>
            <a:endParaRPr lang="en-US" dirty="0">
              <a:solidFill>
                <a:schemeClr val="accent6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324600" y="1905000"/>
            <a:ext cx="2613556" cy="1744394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Duff: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igh porosity, high permeability (effects infiltration and storage)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6324600" y="3810000"/>
            <a:ext cx="2613556" cy="1731153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Soil: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soil compaction (raindrop impact and/or pore-filling)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38100" y="4419600"/>
            <a:ext cx="2682023" cy="1091032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A22518"/>
                </a:solidFill>
                <a:latin typeface="Calibri" panose="020F0502020204030204" pitchFamily="34" charset="0"/>
              </a:rPr>
              <a:t>h</a:t>
            </a:r>
            <a:r>
              <a:rPr lang="en-US" dirty="0" smtClean="0">
                <a:solidFill>
                  <a:srgbClr val="A22518"/>
                </a:solidFill>
                <a:latin typeface="Calibri" panose="020F0502020204030204" pitchFamily="34" charset="0"/>
              </a:rPr>
              <a:t>ydrophobicity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A22518"/>
                </a:solidFill>
                <a:latin typeface="Calibri" panose="020F0502020204030204" pitchFamily="34" charset="0"/>
              </a:rPr>
              <a:t>e</a:t>
            </a:r>
            <a:r>
              <a:rPr lang="en-US" dirty="0" smtClean="0">
                <a:solidFill>
                  <a:srgbClr val="A22518"/>
                </a:solidFill>
                <a:latin typeface="Calibri" panose="020F0502020204030204" pitchFamily="34" charset="0"/>
              </a:rPr>
              <a:t>rosion</a:t>
            </a:r>
            <a:endParaRPr lang="en-US" dirty="0">
              <a:solidFill>
                <a:srgbClr val="A22518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228600" y="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Representations: disturbance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667668" y="1387722"/>
            <a:ext cx="3266947" cy="3360288"/>
            <a:chOff x="938672" y="2107323"/>
            <a:chExt cx="3266947" cy="3588888"/>
          </a:xfrm>
        </p:grpSpPr>
        <p:sp>
          <p:nvSpPr>
            <p:cNvPr id="5" name="Rectangle 4"/>
            <p:cNvSpPr/>
            <p:nvPr/>
          </p:nvSpPr>
          <p:spPr>
            <a:xfrm>
              <a:off x="957077" y="4141027"/>
              <a:ext cx="3239339" cy="358888"/>
            </a:xfrm>
            <a:prstGeom prst="rect">
              <a:avLst/>
            </a:prstGeom>
            <a:solidFill>
              <a:srgbClr val="7F531D"/>
            </a:solidFill>
            <a:ln w="12700">
              <a:solidFill>
                <a:srgbClr val="7F531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53033" y="4532687"/>
              <a:ext cx="3252586" cy="358888"/>
            </a:xfrm>
            <a:prstGeom prst="rect">
              <a:avLst/>
            </a:prstGeom>
            <a:solidFill>
              <a:srgbClr val="D88F30"/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58189" y="4933548"/>
              <a:ext cx="3247430" cy="762663"/>
            </a:xfrm>
            <a:prstGeom prst="rect">
              <a:avLst/>
            </a:prstGeom>
            <a:solidFill>
              <a:srgbClr val="D88F30"/>
            </a:solidFill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938672" y="3993790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37086" y="3998954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335500" y="4004118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533914" y="4009282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41531" y="3986839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148" y="3992003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193575" y="3997166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38002" y="4002330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682429" y="3979887"/>
              <a:ext cx="276080" cy="119630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631963" y="3975849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2360633" y="3990215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2089303" y="4004581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817973" y="4018947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546643" y="4033313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293718" y="3992465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1040793" y="3951617"/>
              <a:ext cx="239677" cy="119166"/>
            </a:xfrm>
            <a:prstGeom prst="line">
              <a:avLst/>
            </a:prstGeom>
            <a:ln>
              <a:solidFill>
                <a:srgbClr val="D580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1306778" y="2107323"/>
              <a:ext cx="1454021" cy="2020463"/>
              <a:chOff x="3119704" y="2116525"/>
              <a:chExt cx="1454021" cy="2020463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3345725" y="3386440"/>
                <a:ext cx="77667" cy="750548"/>
              </a:xfrm>
              <a:prstGeom prst="rect">
                <a:avLst/>
              </a:prstGeom>
              <a:solidFill>
                <a:srgbClr val="D5802A"/>
              </a:solidFill>
              <a:ln w="12700">
                <a:solidFill>
                  <a:srgbClr val="D5802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920336" y="3699317"/>
                <a:ext cx="128837" cy="432507"/>
              </a:xfrm>
              <a:prstGeom prst="rect">
                <a:avLst/>
              </a:prstGeom>
              <a:solidFill>
                <a:srgbClr val="D5802A"/>
              </a:solidFill>
              <a:ln w="12700">
                <a:solidFill>
                  <a:srgbClr val="D5802A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119704" y="2549033"/>
                <a:ext cx="533754" cy="901824"/>
              </a:xfrm>
              <a:prstGeom prst="ellipse">
                <a:avLst/>
              </a:prstGeom>
              <a:solidFill>
                <a:srgbClr val="008000"/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3404986" y="2116525"/>
                <a:ext cx="1168739" cy="1582792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Freeform 35"/>
            <p:cNvSpPr/>
            <p:nvPr/>
          </p:nvSpPr>
          <p:spPr>
            <a:xfrm>
              <a:off x="3100532" y="3828148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3188513" y="3824110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276494" y="3820072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364475" y="3834439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452457" y="3839603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3540439" y="3844767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3628421" y="3849931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725606" y="3827488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822791" y="3832652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3919976" y="3837816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4017161" y="3842980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114346" y="3848144"/>
              <a:ext cx="83589" cy="292245"/>
            </a:xfrm>
            <a:custGeom>
              <a:avLst/>
              <a:gdLst>
                <a:gd name="connsiteX0" fmla="*/ 46780 w 117243"/>
                <a:gd name="connsiteY0" fmla="*/ 0 h 384268"/>
                <a:gd name="connsiteX1" fmla="*/ 111198 w 117243"/>
                <a:gd name="connsiteY1" fmla="*/ 128832 h 384268"/>
                <a:gd name="connsiteX2" fmla="*/ 101996 w 117243"/>
                <a:gd name="connsiteY2" fmla="*/ 147236 h 384268"/>
                <a:gd name="connsiteX3" fmla="*/ 766 w 117243"/>
                <a:gd name="connsiteY3" fmla="*/ 248461 h 384268"/>
                <a:gd name="connsiteX4" fmla="*/ 55982 w 117243"/>
                <a:gd name="connsiteY4" fmla="*/ 377293 h 384268"/>
                <a:gd name="connsiteX5" fmla="*/ 65185 w 117243"/>
                <a:gd name="connsiteY5" fmla="*/ 368091 h 384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243" h="384268">
                  <a:moveTo>
                    <a:pt x="46780" y="0"/>
                  </a:moveTo>
                  <a:cubicBezTo>
                    <a:pt x="74387" y="52146"/>
                    <a:pt x="101995" y="104293"/>
                    <a:pt x="111198" y="128832"/>
                  </a:cubicBezTo>
                  <a:cubicBezTo>
                    <a:pt x="120401" y="153371"/>
                    <a:pt x="120401" y="127298"/>
                    <a:pt x="101996" y="147236"/>
                  </a:cubicBezTo>
                  <a:cubicBezTo>
                    <a:pt x="83591" y="167174"/>
                    <a:pt x="8435" y="210118"/>
                    <a:pt x="766" y="248461"/>
                  </a:cubicBezTo>
                  <a:cubicBezTo>
                    <a:pt x="-6903" y="286804"/>
                    <a:pt x="45245" y="357355"/>
                    <a:pt x="55982" y="377293"/>
                  </a:cubicBezTo>
                  <a:cubicBezTo>
                    <a:pt x="66719" y="397231"/>
                    <a:pt x="65185" y="368091"/>
                    <a:pt x="65185" y="368091"/>
                  </a:cubicBezTo>
                </a:path>
              </a:pathLst>
            </a:custGeom>
            <a:ln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Rounded Rectangle 73"/>
          <p:cNvSpPr/>
          <p:nvPr/>
        </p:nvSpPr>
        <p:spPr>
          <a:xfrm>
            <a:off x="4780102" y="1032803"/>
            <a:ext cx="3914850" cy="2193818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Dynamic, PFT-based vegetation, multi-leaf layer model similar to CLM4.5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Currently limited to a few PFTs but easily expanded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Century model for subsurface carbon cycle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228600" y="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Representations: BGC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78165" y="3302609"/>
            <a:ext cx="4303835" cy="3460879"/>
            <a:chOff x="4482643" y="3302609"/>
            <a:chExt cx="4303835" cy="3460879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12"/>
            <a:stretch/>
          </p:blipFill>
          <p:spPr bwMode="auto">
            <a:xfrm>
              <a:off x="4482643" y="3581760"/>
              <a:ext cx="3730865" cy="318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ight Triangle 46"/>
            <p:cNvSpPr/>
            <p:nvPr/>
          </p:nvSpPr>
          <p:spPr>
            <a:xfrm flipH="1" flipV="1">
              <a:off x="5455105" y="3302609"/>
              <a:ext cx="3331373" cy="2595926"/>
            </a:xfrm>
            <a:prstGeom prst="rtTriangle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795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228601" y="990600"/>
            <a:ext cx="4333846" cy="1495221"/>
          </a:xfrm>
          <a:prstGeom prst="round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Limited deformation capabilities. 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Deformable meshes. 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Working examples coupling vertical deformation and water.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228600" y="0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Process Representations: deformation</a:t>
            </a:r>
            <a:endParaRPr lang="en-US" dirty="0"/>
          </a:p>
        </p:txBody>
      </p:sp>
      <p:pic>
        <p:nvPicPr>
          <p:cNvPr id="48" name="Picture 47" descr="Screen Shot 2013-12-01 at 12.44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t="20047" r="6751" b="24641"/>
          <a:stretch/>
        </p:blipFill>
        <p:spPr>
          <a:xfrm>
            <a:off x="1" y="3021424"/>
            <a:ext cx="4115608" cy="1351029"/>
          </a:xfrm>
          <a:prstGeom prst="rect">
            <a:avLst/>
          </a:prstGeom>
        </p:spPr>
      </p:pic>
      <p:pic>
        <p:nvPicPr>
          <p:cNvPr id="49" name="Picture 48" descr="Screen Shot 2013-12-01 at 12.45.0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" t="22466" r="6555" b="24740"/>
          <a:stretch/>
        </p:blipFill>
        <p:spPr>
          <a:xfrm>
            <a:off x="0" y="4652797"/>
            <a:ext cx="4115609" cy="128767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745800" y="1552088"/>
            <a:ext cx="4292370" cy="4741132"/>
            <a:chOff x="42949463" y="12772847"/>
            <a:chExt cx="6265300" cy="7620306"/>
          </a:xfrm>
        </p:grpSpPr>
        <p:pic>
          <p:nvPicPr>
            <p:cNvPr id="50" name="Picture 49" descr="Screen Shot 2013-12-01 at 12.51.1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9463" y="12772847"/>
              <a:ext cx="2437914" cy="7620306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51" name="Picture 50" descr="Screen Shot 2013-12-01 at 12.51.26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4610" y="16536605"/>
              <a:ext cx="3810153" cy="385654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61" name="Picture 60" descr="Screen Shot 2013-12-01 at 12.51.45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9406" y="12772847"/>
              <a:ext cx="3775357" cy="3827551"/>
            </a:xfrm>
            <a:prstGeom prst="rect">
              <a:avLst/>
            </a:prstGeom>
            <a:ln w="254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001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400</Words>
  <Application>Microsoft Macintosh PowerPoint</Application>
  <PresentationFormat>On-screen Show (4:3)</PresentationFormat>
  <Paragraphs>88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the Advanced Terrestrial Simulator  tutorial: Intro</vt:lpstr>
      <vt:lpstr>Arctic applications</vt:lpstr>
      <vt:lpstr>Watershed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Advanced Terrestrial Simulator  tutorial: Intro</dc:title>
  <dc:creator>Ethan Coon</dc:creator>
  <cp:lastModifiedBy>Ethan Coon</cp:lastModifiedBy>
  <cp:revision>4</cp:revision>
  <dcterms:created xsi:type="dcterms:W3CDTF">2016-10-11T16:20:01Z</dcterms:created>
  <dcterms:modified xsi:type="dcterms:W3CDTF">2016-10-11T16:53:14Z</dcterms:modified>
</cp:coreProperties>
</file>